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63" r:id="rId6"/>
    <p:sldId id="266" r:id="rId7"/>
    <p:sldId id="257" r:id="rId8"/>
    <p:sldId id="258" r:id="rId9"/>
    <p:sldId id="260" r:id="rId10"/>
    <p:sldId id="264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C Gardner" initials="JCG" lastIdx="6" clrIdx="0">
    <p:extLst>
      <p:ext uri="{19B8F6BF-5375-455C-9EA6-DF929625EA0E}">
        <p15:presenceInfo xmlns:p15="http://schemas.microsoft.com/office/powerpoint/2012/main" userId="S::julia.gardner@nau.edu::959e484b-2823-4b9c-8309-5d6bc5746022" providerId="AD"/>
      </p:ext>
    </p:extLst>
  </p:cmAuthor>
  <p:cmAuthor id="2" name="Jay Thomas Sutliffe" initials="JS" lastIdx="2" clrIdx="1">
    <p:extLst>
      <p:ext uri="{19B8F6BF-5375-455C-9EA6-DF929625EA0E}">
        <p15:presenceInfo xmlns:p15="http://schemas.microsoft.com/office/powerpoint/2012/main" userId="S::jay.sutliffe@nau.edu::86060ecf-476f-49ed-895e-896df2e026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7"/>
    <p:restoredTop sz="96650"/>
  </p:normalViewPr>
  <p:slideViewPr>
    <p:cSldViewPr snapToGrid="0" snapToObjects="1">
      <p:cViewPr varScale="1">
        <p:scale>
          <a:sx n="114" d="100"/>
          <a:sy n="114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8671A-F7FF-8649-8DAA-59D47D627BCE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5A046-792B-F74F-BA05-7668F34A2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5A046-792B-F74F-BA05-7668F34A2F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5A046-792B-F74F-BA05-7668F34A2F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5A046-792B-F74F-BA05-7668F34A2F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6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411E-FECC-2C41-B55F-0A8BA5157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DDD280-B82F-394D-9E14-ADC1369B8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E22A5-5E99-6547-903A-86D5057D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0F693-5DC1-6B47-ACB2-CC2DD772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EB825-FA63-FC4F-AA76-F2772163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FAF1-85CD-9742-9A56-B333CF3A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0CCF0-B381-1947-A6CF-01F083C78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2003C-6C0A-AA43-8DFA-A02B9555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D2156-36BB-B440-AD15-BD3B134E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0346-B715-7840-8BFB-48D689D3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82EBE-749E-C74E-9A86-9E247BE97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1D483-8260-EA41-B19E-A8B6513D2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9E08C-62A4-3E41-B067-392F3FFA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5D666-CAD9-5547-A39B-63E57EA6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3A938-B667-8B46-8E34-EDFD924F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3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1ABB0-2584-8E41-A137-8CA442B0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F987C-18E8-C246-81AD-970D8745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126DA-3AE2-D04A-BB35-E5331A71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A80A3-CFC4-E043-BBC4-F5340E00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B11D5-3530-CF4D-B961-4D617555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B58E-1A8E-4045-99A8-99AED915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C3681-5CBE-AD49-8CE7-85D51A947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BB25D-DA5A-9844-BBA2-1D23EBF7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11B76-13F7-4C49-B089-24A6E2F2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55938-5CA2-EA45-BE14-623F5E97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6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16E2-EC63-264E-8B06-40CDAA1E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60836-5896-8A48-A207-A3C7EBB16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08D78-2977-DC4A-8C3B-BB059DED7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EB06A-0D53-1147-91F1-935EC638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2CDAB-E66C-D147-B5CF-5AEBF109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AD814-EB66-4645-824A-6EDBE25C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A6CD-652E-E746-B08F-CAD7797F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1EEAA-FD9B-F246-BE96-C18CE2E06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CB4EC-F94D-3240-A97F-BE3ECF991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9F2075-5B13-534B-B4CE-09ADAABAF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E1C62-3DF1-534E-ABA6-44750917B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407ADB-BCDA-4342-8027-05BD0DA7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819ED5-144A-9349-8EC8-BE1F362B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1A552-AD31-EE4A-B21A-10B95656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7681-E2D8-CA45-9393-0F4178EA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7D622-A678-EF4B-83A6-BAF49F9E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8161C-C879-564A-A8A1-075E0F7A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EF10D-5BA3-F741-AA57-CFF09761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05E6-261E-6E4A-9F6C-A610FA46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87161-075B-844D-B2A5-2B6EF06D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96BBC-B13D-364C-AB72-917320E3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0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BB35B-F5CF-5740-8F0F-F81BA387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E4A11-1594-3E47-B6B8-9B6AF2BC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C1842-E566-8C44-A63E-86BFBA18A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AFD49-8E35-D344-9FBE-3516DB8D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21F00-E290-704C-8E74-ED7ECE23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183F2-B810-044D-BA37-78F54801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8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0346-7368-9041-8D20-4090A0AA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DA9EA5-859B-5548-A0FD-5A906F9A3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0DFA9-A6B6-3A42-B210-C3B6B5822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70E3B-0C0D-354B-8F7C-797191C3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C63D-D386-7449-A834-17BD605D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42FD0-1DE7-7742-89B0-FF4E3C1A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8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1E0EEF-C057-9843-BB8A-91F9C382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E7CDE-9670-114C-9406-87FD97485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52313-1E4E-8446-9391-A85B20352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68AD-C0B0-814B-B156-B95B1AD6502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17FB8-F232-7D4A-8F2C-BCA4667D3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41CC1-15C3-C84B-B826-71F2389A6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29B4-30C0-CC48-AF2F-9E9C0F88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DA31449-1007-4A1C-930F-1D07C0E014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7E536-C3FE-6E4A-8963-328505151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Navajo Employee Nutrition Project (Twin Arrows Casino)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9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965B-5C0C-4123-8381-B325A371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" y="161468"/>
            <a:ext cx="12193712" cy="6459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cs typeface="Calibri Light"/>
              </a:rPr>
              <a:t>The Project Team &amp; Partners </a:t>
            </a:r>
            <a:endParaRPr lang="en-US" sz="4000" b="1" dirty="0"/>
          </a:p>
        </p:txBody>
      </p:sp>
      <p:pic>
        <p:nvPicPr>
          <p:cNvPr id="9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6AE01968-A4AA-44EB-B29B-07BEAAF73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15" y="2188712"/>
            <a:ext cx="1819275" cy="1819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1" descr="Logo&#10;&#10;Description automatically generated">
            <a:extLst>
              <a:ext uri="{FF2B5EF4-FFF2-40B4-BE49-F238E27FC236}">
                <a16:creationId xmlns:a16="http://schemas.microsoft.com/office/drawing/2014/main" id="{3EF09F4B-75F2-4E8F-98D4-EC133158DB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017" y="1033682"/>
            <a:ext cx="2847975" cy="950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BF7F23-1DFB-436E-A4A0-519862E0E1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610" y="1112539"/>
            <a:ext cx="3238500" cy="1006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F4AFF1C8-6F1F-4ECD-8E0B-928FE27655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950" y="2473053"/>
            <a:ext cx="2743200" cy="2068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2A36A62-0B99-453C-9FC5-89E3D2FC9E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6" y="4783093"/>
            <a:ext cx="1136823" cy="1390137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38E5AC2-3998-4D77-B3CD-BC9C0DA92BF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507" y="4792154"/>
            <a:ext cx="1188310" cy="1392609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472A3635-98D9-4AB3-BF80-30D613CDD0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589" y="4794545"/>
            <a:ext cx="1136823" cy="1408424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67D9F1EA-0E1E-4CEE-B5C0-BA39B218B8C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561" y="4794504"/>
            <a:ext cx="1136823" cy="1408506"/>
          </a:xfrm>
          <a:prstGeom prst="rect">
            <a:avLst/>
          </a:prstGeom>
        </p:spPr>
      </p:pic>
      <p:pic>
        <p:nvPicPr>
          <p:cNvPr id="19" name="Picture 19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18562D97-A638-4235-84E3-51F1568B5E5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396" y="4788861"/>
            <a:ext cx="1105931" cy="1399198"/>
          </a:xfrm>
          <a:prstGeom prst="rect">
            <a:avLst/>
          </a:prstGeom>
        </p:spPr>
      </p:pic>
      <p:pic>
        <p:nvPicPr>
          <p:cNvPr id="20" name="Picture 20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441BA31-1BCC-4A22-BC1E-C62E6312BB0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941" y="4782970"/>
            <a:ext cx="1188309" cy="1390383"/>
          </a:xfrm>
          <a:prstGeom prst="rect">
            <a:avLst/>
          </a:prstGeom>
        </p:spPr>
      </p:pic>
      <p:pic>
        <p:nvPicPr>
          <p:cNvPr id="21" name="Picture 21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54CA4D00-380A-4591-99CC-5896EB8CFB8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212" y="4784536"/>
            <a:ext cx="1023552" cy="1407847"/>
          </a:xfrm>
          <a:prstGeom prst="rect">
            <a:avLst/>
          </a:prstGeom>
        </p:spPr>
      </p:pic>
      <p:pic>
        <p:nvPicPr>
          <p:cNvPr id="22" name="Picture 2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63DB34FC-FD8B-4CE8-AA91-F90636EBF15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319" y="4784205"/>
            <a:ext cx="1178012" cy="1408507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8880F082-3B6A-4A55-B64B-060A281FE7E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480" y="4785525"/>
            <a:ext cx="1023552" cy="1405870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DE6BEB2B-C24A-4C33-AB87-99068953FFC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670" y="4783301"/>
            <a:ext cx="1023552" cy="1410318"/>
          </a:xfrm>
          <a:prstGeom prst="rect">
            <a:avLst/>
          </a:prstGeom>
        </p:spPr>
      </p:pic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895946F-CECE-42C2-8573-CB187900D85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75" y="2772778"/>
            <a:ext cx="4095750" cy="1779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CA26A74-FA1F-424D-A090-AEDE7785853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5" y="1163383"/>
            <a:ext cx="2276475" cy="1216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11A20-CEB9-4B34-A694-FD39E2483C19}"/>
              </a:ext>
            </a:extLst>
          </p:cNvPr>
          <p:cNvSpPr txBox="1"/>
          <p:nvPr/>
        </p:nvSpPr>
        <p:spPr>
          <a:xfrm>
            <a:off x="0" y="6200775"/>
            <a:ext cx="123539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Jay Sutliffe, PhD, RD        Alison Adams, PhD        Kaitlyn Benally BS         Julia Gardner, MPH        Gigi Lopez, PhD          Vicki Penna, MS, RDH  Tony </a:t>
            </a:r>
            <a:r>
              <a:rPr lang="en-US" sz="1000" b="1" dirty="0" err="1"/>
              <a:t>Skrelunas</a:t>
            </a:r>
            <a:r>
              <a:rPr lang="en-US" sz="1000" b="1" dirty="0"/>
              <a:t>, MBA    Caroline Trapp, DNP         Grace Tracy             Chad Webb, MS, RDH</a:t>
            </a:r>
          </a:p>
          <a:p>
            <a:r>
              <a:rPr lang="en-US" sz="1000" b="1" dirty="0">
                <a:cs typeface="Calibri"/>
              </a:rPr>
              <a:t>           NAU                                   NAU                         Tribe Awaken                              NAU                               NAU                                   NAU                        Tribe Awaken                   Consultant                     Consultant                            NAU</a:t>
            </a:r>
          </a:p>
        </p:txBody>
      </p:sp>
      <p:pic>
        <p:nvPicPr>
          <p:cNvPr id="8" name="Picture 9" descr="A picture containing text, grass&#10;&#10;Description automatically generated">
            <a:extLst>
              <a:ext uri="{FF2B5EF4-FFF2-40B4-BE49-F238E27FC236}">
                <a16:creationId xmlns:a16="http://schemas.microsoft.com/office/drawing/2014/main" id="{14E29AD0-E2DC-4677-BF82-635B64CD97C5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613" y="2781247"/>
            <a:ext cx="1781175" cy="178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93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F39F3-829A-488C-98FE-D8A5E1A0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cs typeface="Calibri Light"/>
              </a:rPr>
              <a:t>Previous</a:t>
            </a:r>
            <a:br>
              <a:rPr lang="en-US" b="1" dirty="0">
                <a:solidFill>
                  <a:srgbClr val="FFFFFF"/>
                </a:solidFill>
                <a:cs typeface="Calibri Light"/>
              </a:rPr>
            </a:br>
            <a:r>
              <a:rPr lang="en-US" b="1" dirty="0">
                <a:solidFill>
                  <a:srgbClr val="FFFFFF"/>
                </a:solidFill>
                <a:cs typeface="Calibri Light"/>
              </a:rPr>
              <a:t>Worksite Projects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4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BFE2D-F435-4BD4-A48C-EF3BB5AE3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608" y="124619"/>
            <a:ext cx="8020916" cy="64904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/>
            <a:r>
              <a:rPr lang="en-US" b="1" dirty="0">
                <a:cs typeface="Calibri"/>
              </a:rPr>
              <a:t>NAU &amp; NAH/Flagstaff Medical Center Employees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- Employee wellness focus; assessment; met weekly for lectures; cooking demos, food tasting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- Study Participants: 75% Caucasian; 9% Hispanic; 7% Native American; 86% Female; Average age 47 years old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- </a:t>
            </a:r>
            <a:r>
              <a:rPr lang="en-US" sz="2000" b="1" dirty="0">
                <a:cs typeface="Calibri"/>
              </a:rPr>
              <a:t>Program </a:t>
            </a:r>
            <a:r>
              <a:rPr lang="en-US" sz="2000" b="1">
                <a:cs typeface="Calibri"/>
              </a:rPr>
              <a:t>Results:</a:t>
            </a:r>
            <a:r>
              <a:rPr lang="en-US" sz="2000" b="1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11.5% reduction in cholesterol; 17% in Bad Cholesterol (LDL); 18% improvement in quality of life; 24% improvement in sleep quality; 69% improvement in depressive symptoms; reduction in health care expenditures; student involvement</a:t>
            </a:r>
            <a:br>
              <a:rPr lang="en-US" sz="1500" dirty="0">
                <a:cs typeface="Calibri"/>
              </a:rPr>
            </a:br>
            <a:endParaRPr lang="en-US" sz="1500" dirty="0"/>
          </a:p>
          <a:p>
            <a:pPr marL="457200" indent="-457200"/>
            <a:r>
              <a:rPr lang="en-US" b="1" dirty="0">
                <a:cs typeface="Calibri"/>
              </a:rPr>
              <a:t>Ongoing Participant Support for Past Participants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- Monthly Meetup Education and Potlucks </a:t>
            </a:r>
            <a:br>
              <a:rPr lang="en-US" sz="1500" b="1" dirty="0">
                <a:cs typeface="Calibri"/>
              </a:rPr>
            </a:br>
            <a:endParaRPr lang="en-US" sz="1500" b="1" dirty="0">
              <a:cs typeface="Calibri"/>
            </a:endParaRPr>
          </a:p>
          <a:p>
            <a:pPr marL="457200" indent="-457200"/>
            <a:r>
              <a:rPr lang="en-US" b="1" dirty="0">
                <a:cs typeface="Calibri"/>
              </a:rPr>
              <a:t>What if we conducted a Navajo Specific Nutrition Intervention?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- July 2021: Awarded a National Institutes of Health (NIH) R15: 3-Year Grant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- One of the R15 grant goals is to expose students to research</a:t>
            </a:r>
          </a:p>
          <a:p>
            <a:endParaRPr lang="en-US" sz="1500" dirty="0">
              <a:cs typeface="Calibri"/>
            </a:endParaRPr>
          </a:p>
          <a:p>
            <a:endParaRPr lang="en-US"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85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15C3B-D88C-9845-A840-496AB5F03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07" y="165534"/>
            <a:ext cx="4652378" cy="65961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300" b="1" u="sng" dirty="0"/>
              <a:t>Phase 1</a:t>
            </a:r>
            <a:r>
              <a:rPr lang="en-US" sz="2300" dirty="0"/>
              <a:t> – Develop culturally relevant nutrition materials based on existing intervention materials</a:t>
            </a:r>
            <a:endParaRPr lang="en-US" sz="2300" dirty="0">
              <a:cs typeface="Calibri"/>
            </a:endParaRPr>
          </a:p>
          <a:p>
            <a:pPr lvl="1"/>
            <a:r>
              <a:rPr lang="en-US" sz="2300" dirty="0"/>
              <a:t>Focus groups with diabetes educators and Twin Arrows employees. </a:t>
            </a:r>
            <a:endParaRPr lang="en-US" sz="2300" dirty="0">
              <a:cs typeface="Calibri"/>
            </a:endParaRPr>
          </a:p>
          <a:p>
            <a:r>
              <a:rPr lang="en-US" sz="2300" b="1" u="sng" dirty="0"/>
              <a:t>Phase 2</a:t>
            </a:r>
            <a:r>
              <a:rPr lang="en-US" sz="2300" dirty="0"/>
              <a:t> – Train NAU MPH students/ community members to implement the intervention</a:t>
            </a:r>
            <a:endParaRPr lang="en-US" sz="2300" dirty="0">
              <a:cs typeface="Calibri"/>
            </a:endParaRPr>
          </a:p>
          <a:p>
            <a:pPr lvl="1"/>
            <a:r>
              <a:rPr lang="en-US" sz="2300" dirty="0"/>
              <a:t>Get input from stakeholders to develop the training</a:t>
            </a:r>
            <a:endParaRPr lang="en-US" sz="2300" dirty="0">
              <a:cs typeface="Calibri"/>
            </a:endParaRPr>
          </a:p>
          <a:p>
            <a:pPr lvl="1"/>
            <a:r>
              <a:rPr lang="en-US" sz="2300" dirty="0"/>
              <a:t>Evaluate the effectiveness of the training</a:t>
            </a:r>
            <a:endParaRPr lang="en-US" sz="2300" dirty="0">
              <a:cs typeface="Calibri"/>
            </a:endParaRPr>
          </a:p>
          <a:p>
            <a:r>
              <a:rPr lang="en-US" sz="2300" b="1" u="sng" dirty="0"/>
              <a:t>Phase 3</a:t>
            </a:r>
            <a:r>
              <a:rPr lang="en-US" sz="2300" dirty="0"/>
              <a:t> – Implement the intervention</a:t>
            </a:r>
            <a:endParaRPr lang="en-US" sz="2300" dirty="0">
              <a:cs typeface="Calibri"/>
            </a:endParaRPr>
          </a:p>
          <a:p>
            <a:r>
              <a:rPr lang="en-US" sz="2300" b="1" u="sng" dirty="0"/>
              <a:t>Phase 4</a:t>
            </a:r>
            <a:r>
              <a:rPr lang="en-US" sz="2300" dirty="0"/>
              <a:t> – Evaluate the effectiveness of the intervention</a:t>
            </a:r>
            <a:endParaRPr lang="en-US" sz="2300" dirty="0">
              <a:cs typeface="Calibri"/>
            </a:endParaRPr>
          </a:p>
          <a:p>
            <a:r>
              <a:rPr lang="en-US" sz="2300" b="1" u="sng" dirty="0"/>
              <a:t>Phase 5</a:t>
            </a:r>
            <a:r>
              <a:rPr lang="en-US" sz="2300" dirty="0"/>
              <a:t> – Disseminate Results</a:t>
            </a:r>
            <a:endParaRPr lang="en-US" sz="23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857BC-FCEF-4086-B1F2-FF8F45ABD349}"/>
              </a:ext>
            </a:extLst>
          </p:cNvPr>
          <p:cNvSpPr txBox="1"/>
          <p:nvPr/>
        </p:nvSpPr>
        <p:spPr>
          <a:xfrm>
            <a:off x="-53545" y="-2060"/>
            <a:ext cx="121961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Timeline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B2C4CAA-288C-408B-B36A-8D0E3DB02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22" y="946626"/>
            <a:ext cx="6512009" cy="51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1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1891-2D39-AC40-95DA-708A9B3C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1" y="82585"/>
            <a:ext cx="10515600" cy="1025901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Phase 1</a:t>
            </a:r>
            <a:r>
              <a:rPr lang="en-US" sz="3600" b="1" dirty="0"/>
              <a:t>: Curriculum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F8922-C0B3-CE42-B4C0-67BA5848B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43" y="969445"/>
            <a:ext cx="11765622" cy="2159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Focus groups with Twin Arrows Employees</a:t>
            </a:r>
          </a:p>
          <a:p>
            <a:r>
              <a:rPr lang="en-US" dirty="0">
                <a:cs typeface="Calibri"/>
              </a:rPr>
              <a:t>Develop a Wellness Committee with Twin Arrows Employees</a:t>
            </a:r>
            <a:endParaRPr lang="en-US" dirty="0"/>
          </a:p>
          <a:p>
            <a:r>
              <a:rPr lang="en-US" dirty="0"/>
              <a:t>Develop and Test Navajo Recipes with Twin Arrows Chefs &amp; </a:t>
            </a:r>
            <a:br>
              <a:rPr lang="en-US" dirty="0"/>
            </a:br>
            <a:r>
              <a:rPr lang="en-US" dirty="0"/>
              <a:t>Other Navajo Chefs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0E0BD7-8DA1-40A4-8F4D-867F63DAF0A6}"/>
              </a:ext>
            </a:extLst>
          </p:cNvPr>
          <p:cNvSpPr txBox="1">
            <a:spLocks/>
          </p:cNvSpPr>
          <p:nvPr/>
        </p:nvSpPr>
        <p:spPr>
          <a:xfrm>
            <a:off x="109788" y="3720020"/>
            <a:ext cx="11825553" cy="266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/>
              <a:t>Phase 2</a:t>
            </a:r>
            <a:r>
              <a:rPr lang="en-US" sz="3600" dirty="0"/>
              <a:t>: </a:t>
            </a:r>
            <a:r>
              <a:rPr lang="en-US" sz="3600" b="1" dirty="0"/>
              <a:t>Student Coach Training &amp; Evaluation</a:t>
            </a:r>
          </a:p>
          <a:p>
            <a:pPr marL="1028700" lvl="1" indent="-571500">
              <a:buFont typeface="Arial"/>
              <a:buChar char="•"/>
            </a:pPr>
            <a:r>
              <a:rPr lang="en-US" sz="2800" dirty="0">
                <a:latin typeface="Calibri"/>
                <a:cs typeface="Calibri Light"/>
              </a:rPr>
              <a:t>Recruit &amp; Train NAU Navajo Students to lead weekly</a:t>
            </a:r>
          </a:p>
          <a:p>
            <a:pPr lvl="1"/>
            <a:r>
              <a:rPr lang="en-US" sz="2800" dirty="0">
                <a:latin typeface="Calibri"/>
                <a:cs typeface="Calibri Light"/>
              </a:rPr>
              <a:t>       intervention groups and support the project</a:t>
            </a:r>
          </a:p>
          <a:p>
            <a:pPr marL="1028700" lvl="1" indent="-571500">
              <a:buFont typeface="Arial"/>
              <a:buChar char="•"/>
            </a:pPr>
            <a:r>
              <a:rPr lang="en-US" sz="2800" dirty="0">
                <a:latin typeface="Calibri"/>
                <a:cs typeface="Calibri Light"/>
              </a:rPr>
              <a:t>Navajo Graduate Students Lead &amp; Supervise the undergraduate students </a:t>
            </a:r>
          </a:p>
        </p:txBody>
      </p:sp>
      <p:pic>
        <p:nvPicPr>
          <p:cNvPr id="4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B52F6C80-15C9-4393-8DFF-ABF9DF3D2C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00" y="3451190"/>
            <a:ext cx="2743200" cy="1829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E14C68E-3CA3-4A98-B79D-203AB9F25A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9775" y="542925"/>
            <a:ext cx="2447925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06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F351-2254-1546-A6AD-E4DD5B34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69" y="77011"/>
            <a:ext cx="10515600" cy="924511"/>
          </a:xfrm>
        </p:spPr>
        <p:txBody>
          <a:bodyPr/>
          <a:lstStyle/>
          <a:p>
            <a:r>
              <a:rPr lang="en-US" sz="3600" b="1" u="sng" dirty="0"/>
              <a:t>Phase 3</a:t>
            </a:r>
            <a:r>
              <a:rPr lang="en-US" sz="3600" dirty="0"/>
              <a:t>: </a:t>
            </a:r>
            <a:r>
              <a:rPr lang="en-US" sz="3600" b="1" dirty="0"/>
              <a:t>Intervention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F720B-A2D3-204A-A26D-E792FBAF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69" y="912851"/>
            <a:ext cx="10480309" cy="32767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12-week Nutrition intervention</a:t>
            </a:r>
          </a:p>
          <a:p>
            <a:r>
              <a:rPr lang="en-US" dirty="0"/>
              <a:t>146 participants total</a:t>
            </a:r>
          </a:p>
          <a:p>
            <a:r>
              <a:rPr lang="en-US" dirty="0"/>
              <a:t>Waitlist control – </a:t>
            </a:r>
            <a:r>
              <a:rPr lang="en-US" b="1" dirty="0"/>
              <a:t>ALL </a:t>
            </a:r>
            <a:r>
              <a:rPr lang="en-US" dirty="0"/>
              <a:t>participants will receive </a:t>
            </a:r>
          </a:p>
          <a:p>
            <a:pPr marL="0" indent="0">
              <a:buNone/>
            </a:pPr>
            <a:r>
              <a:rPr lang="en-US" dirty="0"/>
              <a:t>the intervention regardless of group assignment</a:t>
            </a:r>
          </a:p>
          <a:p>
            <a:r>
              <a:rPr lang="en-US" dirty="0"/>
              <a:t>Incentive to participate</a:t>
            </a:r>
          </a:p>
          <a:p>
            <a:r>
              <a:rPr lang="en-US" dirty="0"/>
              <a:t>Approximately 12 sessions, 1-hour each</a:t>
            </a:r>
          </a:p>
          <a:p>
            <a:r>
              <a:rPr lang="en-US" dirty="0"/>
              <a:t>NAU MPH students will lead the group sessions</a:t>
            </a:r>
            <a:endParaRPr lang="en-US" dirty="0">
              <a:cs typeface="Calibri"/>
            </a:endParaRPr>
          </a:p>
          <a:p>
            <a:r>
              <a:rPr lang="en-US" dirty="0"/>
              <a:t>Weekly meetings held at Twin Arrows for participant convenience</a:t>
            </a:r>
          </a:p>
          <a:p>
            <a:r>
              <a:rPr lang="en-US" dirty="0">
                <a:cs typeface="Calibri"/>
              </a:rPr>
              <a:t>Include oral health assessment and observation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248F52-0680-48A0-A5C1-BB6F4481FC19}"/>
              </a:ext>
            </a:extLst>
          </p:cNvPr>
          <p:cNvSpPr txBox="1">
            <a:spLocks/>
          </p:cNvSpPr>
          <p:nvPr/>
        </p:nvSpPr>
        <p:spPr>
          <a:xfrm>
            <a:off x="71707" y="4239814"/>
            <a:ext cx="10515600" cy="124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/>
              <a:t>Phase 4</a:t>
            </a:r>
            <a:r>
              <a:rPr lang="en-US" sz="3600" dirty="0"/>
              <a:t>: </a:t>
            </a:r>
            <a:r>
              <a:rPr lang="en-US" sz="3600" b="1" dirty="0"/>
              <a:t>Evaluate Intervention Effectiveness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2CDD78-EBAC-4F68-9B9F-A216697BC562}"/>
              </a:ext>
            </a:extLst>
          </p:cNvPr>
          <p:cNvSpPr txBox="1">
            <a:spLocks/>
          </p:cNvSpPr>
          <p:nvPr/>
        </p:nvSpPr>
        <p:spPr>
          <a:xfrm>
            <a:off x="438178" y="5250128"/>
            <a:ext cx="11309874" cy="1729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Pre/post: assessment of medical risk factors; health care costs 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Qualitative interviews to learn about participant’s experience and inform future project development</a:t>
            </a:r>
            <a:endParaRPr lang="en-US" sz="2400" dirty="0">
              <a:cs typeface="Calibri"/>
            </a:endParaRPr>
          </a:p>
          <a:p>
            <a:endParaRPr lang="en-US" dirty="0"/>
          </a:p>
        </p:txBody>
      </p:sp>
      <p:pic>
        <p:nvPicPr>
          <p:cNvPr id="6" name="Picture 7" descr="Chart&#10;&#10;Description automatically generated">
            <a:extLst>
              <a:ext uri="{FF2B5EF4-FFF2-40B4-BE49-F238E27FC236}">
                <a16:creationId xmlns:a16="http://schemas.microsoft.com/office/drawing/2014/main" id="{819A4BE6-9A0F-4015-B6AB-B6E29F2F76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562" y="3854617"/>
            <a:ext cx="2994466" cy="1727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 descr="A picture containing person, food, indoor, plate&#10;&#10;Description automatically generated">
            <a:extLst>
              <a:ext uri="{FF2B5EF4-FFF2-40B4-BE49-F238E27FC236}">
                <a16:creationId xmlns:a16="http://schemas.microsoft.com/office/drawing/2014/main" id="{FA788682-4A31-4695-9872-3BBCFE69DE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525" y="235404"/>
            <a:ext cx="4333875" cy="2472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91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AF62D55-9966-44E2-802A-68330B44B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9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BC51D-872D-EC41-945D-1EDFEFEF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27" y="238539"/>
            <a:ext cx="11280986" cy="1434415"/>
          </a:xfrm>
        </p:spPr>
        <p:txBody>
          <a:bodyPr anchor="b">
            <a:normAutofit/>
          </a:bodyPr>
          <a:lstStyle/>
          <a:p>
            <a:r>
              <a:rPr lang="en-US" sz="4000" b="1" u="sng" dirty="0"/>
              <a:t>Phase 5</a:t>
            </a:r>
            <a:r>
              <a:rPr lang="en-US" sz="4000" dirty="0"/>
              <a:t>: Dissemination of Results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95B1E-489B-6B48-A13A-C0BD200A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4" y="1785566"/>
            <a:ext cx="8375136" cy="44620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 panose="020F0502020204030204"/>
              </a:rPr>
              <a:t>Make all materials available for free use by any/all organizations</a:t>
            </a:r>
            <a:endParaRPr lang="en-US" sz="2400" dirty="0"/>
          </a:p>
          <a:p>
            <a:r>
              <a:rPr lang="en-US" sz="2400" dirty="0"/>
              <a:t>Publish manuscripts, include students!</a:t>
            </a:r>
          </a:p>
          <a:p>
            <a:r>
              <a:rPr lang="en-US" sz="2400" dirty="0"/>
              <a:t>Research conferences </a:t>
            </a:r>
          </a:p>
          <a:p>
            <a:pPr lvl="1"/>
            <a:r>
              <a:rPr lang="en-US" dirty="0"/>
              <a:t>Undergraduate Research Symposium (Undergraduate students </a:t>
            </a:r>
            <a:r>
              <a:rPr lang="en-US"/>
              <a:t>present)</a:t>
            </a:r>
            <a:endParaRPr lang="en-US">
              <a:cs typeface="Calibri"/>
            </a:endParaRPr>
          </a:p>
          <a:p>
            <a:pPr lvl="1"/>
            <a:r>
              <a:rPr lang="en-US" dirty="0"/>
              <a:t>American Public Health Association </a:t>
            </a:r>
          </a:p>
          <a:p>
            <a:r>
              <a:rPr lang="en-US" sz="2400" dirty="0"/>
              <a:t>Presentation at Twin Arrows &amp; Navajo Nation Gaming Enterprises, Inc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/>
              <a:t>	- Additional interventions at other Navajo Casinos</a:t>
            </a:r>
            <a:endParaRPr lang="en-US" sz="24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/>
              <a:t>	- Navajo Special Diabetes Project &amp; Native Americans for </a:t>
            </a:r>
            <a:br>
              <a:rPr lang="en-US" sz="2400" dirty="0"/>
            </a:br>
            <a:r>
              <a:rPr lang="en-US" sz="2400" dirty="0"/>
              <a:t>              Community Action – embed into existing programs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Presentation at Navajo IRB conference</a:t>
            </a:r>
          </a:p>
          <a:p>
            <a:endParaRPr lang="en-US" sz="2400" dirty="0">
              <a:cs typeface="Calibri" panose="020F0502020204030204"/>
            </a:endParaRPr>
          </a:p>
        </p:txBody>
      </p:sp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3AF340CE-1BDE-4AF9-AAB5-99345E26A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391" y="2347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8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635665E-D603-4D18-B062-68D0E51460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133" y="694953"/>
            <a:ext cx="7211734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8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4788BE3A32F6449B46C279D9823257" ma:contentTypeVersion="8" ma:contentTypeDescription="Create a new document." ma:contentTypeScope="" ma:versionID="eec81f6505030e71bf6401f87daf6911">
  <xsd:schema xmlns:xsd="http://www.w3.org/2001/XMLSchema" xmlns:xs="http://www.w3.org/2001/XMLSchema" xmlns:p="http://schemas.microsoft.com/office/2006/metadata/properties" xmlns:ns2="6e9bea38-3776-46fe-b44c-430788c59e7c" targetNamespace="http://schemas.microsoft.com/office/2006/metadata/properties" ma:root="true" ma:fieldsID="e76ba40a0c90db486b2576859fcbe598" ns2:_="">
    <xsd:import namespace="6e9bea38-3776-46fe-b44c-430788c59e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bea38-3776-46fe-b44c-430788c59e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80FC5A-3002-40A1-BE6D-4D947645E94D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6e9bea38-3776-46fe-b44c-430788c59e7c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B9DE35E-5D8A-4B03-932A-79B949C01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9bea38-3776-46fe-b44c-430788c59e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2C76C0-7B7B-4E23-9414-E08EE9FF0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890</Words>
  <Application>Microsoft Office PowerPoint</Application>
  <PresentationFormat>Widescreen</PresentationFormat>
  <Paragraphs>57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Navajo Employee Nutrition Project (Twin Arrows Casino)</vt:lpstr>
      <vt:lpstr>The Project Team &amp; Partners </vt:lpstr>
      <vt:lpstr>Previous Worksite Projects</vt:lpstr>
      <vt:lpstr>PowerPoint Presentation</vt:lpstr>
      <vt:lpstr>Phase 1: Curriculum Development</vt:lpstr>
      <vt:lpstr>Phase 3: Intervention Implementation</vt:lpstr>
      <vt:lpstr>PowerPoint Presentation</vt:lpstr>
      <vt:lpstr>Phase 5: Dissemination of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C Gardner</dc:creator>
  <cp:lastModifiedBy>Exec NRO IRB</cp:lastModifiedBy>
  <cp:revision>534</cp:revision>
  <cp:lastPrinted>2022-11-15T19:40:05Z</cp:lastPrinted>
  <dcterms:created xsi:type="dcterms:W3CDTF">2022-02-18T18:29:12Z</dcterms:created>
  <dcterms:modified xsi:type="dcterms:W3CDTF">2022-11-15T20:24:22Z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0x010100A94788BE3A32F6449B46C279D9823257</vt:lpwstr>
  </property>
</Properties>
</file>